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 /><Relationship Id="rId13" Type="http://schemas.openxmlformats.org/officeDocument/2006/relationships/slide" Target="slides/slide12.xml" /><Relationship Id="rId18" Type="http://schemas.openxmlformats.org/officeDocument/2006/relationships/slide" Target="slides/slide17.xml" /><Relationship Id="rId3" Type="http://schemas.openxmlformats.org/officeDocument/2006/relationships/slide" Target="slides/slide2.xml" /><Relationship Id="rId21" Type="http://schemas.openxmlformats.org/officeDocument/2006/relationships/theme" Target="theme/theme1.xml" /><Relationship Id="rId7" Type="http://schemas.openxmlformats.org/officeDocument/2006/relationships/slide" Target="slides/slide6.xml" /><Relationship Id="rId12" Type="http://schemas.openxmlformats.org/officeDocument/2006/relationships/slide" Target="slides/slide11.xml" /><Relationship Id="rId17" Type="http://schemas.openxmlformats.org/officeDocument/2006/relationships/slide" Target="slides/slide16.xml" /><Relationship Id="rId2" Type="http://schemas.openxmlformats.org/officeDocument/2006/relationships/slide" Target="slides/slide1.xml" /><Relationship Id="rId16" Type="http://schemas.openxmlformats.org/officeDocument/2006/relationships/slide" Target="slides/slide15.xml" /><Relationship Id="rId20" Type="http://schemas.openxmlformats.org/officeDocument/2006/relationships/viewProps" Target="viewProps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1" Type="http://schemas.openxmlformats.org/officeDocument/2006/relationships/slide" Target="slides/slide10.xml" /><Relationship Id="rId5" Type="http://schemas.openxmlformats.org/officeDocument/2006/relationships/slide" Target="slides/slide4.xml" /><Relationship Id="rId15" Type="http://schemas.openxmlformats.org/officeDocument/2006/relationships/slide" Target="slides/slide14.xml" /><Relationship Id="rId10" Type="http://schemas.openxmlformats.org/officeDocument/2006/relationships/slide" Target="slides/slide9.xml" /><Relationship Id="rId19" Type="http://schemas.openxmlformats.org/officeDocument/2006/relationships/presProps" Target="presProps.xml" /><Relationship Id="rId4" Type="http://schemas.openxmlformats.org/officeDocument/2006/relationships/slide" Target="slides/slide3.xml" /><Relationship Id="rId9" Type="http://schemas.openxmlformats.org/officeDocument/2006/relationships/slide" Target="slides/slide8.xml" /><Relationship Id="rId14" Type="http://schemas.openxmlformats.org/officeDocument/2006/relationships/slide" Target="slides/slide13.xml" /><Relationship Id="rId22" Type="http://schemas.openxmlformats.org/officeDocument/2006/relationships/tableStyles" Target="tableStyles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/>
              <a:t>انقر لتحرير نمط العنوان الفرعي للشكل الرئيسي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العنوان والتسمية ال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r">
              <a:defRPr sz="4400" b="0" cap="none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r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حرر أنماط نص الشكل الرئيسي
المستوى الثاني
المستوى الثالث
المستوى الرابع
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اقتباس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r">
              <a:defRPr sz="4400" b="0" cap="none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ar-SA"/>
              <a:t>حرر أنماط نص الشكل الرئيسي
المستوى الثاني
المستوى الثالث
المستوى الرابع
المستوى الخامس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r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حرر أنماط نص الشكل الرئيسي
المستوى الثاني
المستوى الثالث
المستوى الرابع
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بطاقة اس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r">
              <a:defRPr sz="4400" b="0" cap="none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حرر أنماط نص الشكل الرئيسي
المستوى الثاني
المستوى الثالث
المستوى الرابع
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بطاقة اسم ذات اقتبا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r">
              <a:defRPr sz="4400" b="0" cap="none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ar-SA"/>
              <a:t>حرر أنماط نص الشكل الرئيسي
المستوى الثاني
المستوى الثالث
المستوى الرابع
المستوى الخامس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حرر أنماط نص الشكل الرئيسي
المستوى الثاني
المستوى الثالث
المستوى الرابع
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صواب أو خطأ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r">
              <a:defRPr sz="4400" b="0" cap="none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ar-SA"/>
              <a:t>حرر أنماط نص الشكل الرئيسي
المستوى الثاني
المستوى الثالث
المستوى الرابع
المستوى الخامس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حرر أنماط نص الشكل الرئيسي
المستوى الثاني
المستوى الثالث
المستوى الرابع
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حرر أنماط نص الشكل الرئيسي
المستوى الثاني
المستوى الثالث
المستوى الرابع
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1/18/2019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ar-SA"/>
              <a:t>حرر أنماط نص الشكل الرئيسي
المستوى الثاني
المستوى الثالث
المستوى الرابع
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حرر أنماط نص الشكل الرئيسي
المستوى الثاني
المستوى الثالث
المستوى الرابع
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حرر أنماط نص الشكل الرئيسي
المستوى الثاني
المستوى الثالث
المستوى الرابع
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ar-SA"/>
              <a:t>حرر أنماط نص الشكل الرئيسي
المستوى الثاني
المستوى الثالث
المستوى الرابع
المستوى الخامس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ar-SA"/>
              <a:t>حرر أنماط نص الشكل الرئيسي
المستوى الثاني
المستوى الثالث
المستوى الرابع
المستوى الخامس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1/18/2019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حرر أنماط نص الشكل الرئيسي
المستوى الثاني
المستوى الثالث
المستوى الرابع
المستوى الخامس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ar-SA"/>
              <a:t>حرر أنماط نص الشكل الرئيسي
المستوى الثاني
المستوى الثالث
المستوى الرابع
المستوى الخامس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حرر أنماط نص الشكل الرئيسي
المستوى الثاني
المستوى الثالث
المستوى الرابع
المستوى الخامس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ar-SA"/>
              <a:t>حرر أنماط نص الشكل الرئيسي
المستوى الثاني
المستوى الثالث
المستوى الرابع
المستوى الخامس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1/18/2019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1/18/2019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1/18/2019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ar-SA"/>
              <a:t>حرر أنماط نص الشكل الرئيسي
المستوى الثاني
المستوى الثالث
المستوى الرابع
المستوى الخامس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ar-SA"/>
              <a:t>حرر أنماط نص الشكل الرئيسي
المستوى الثاني
المستوى الثالث
المستوى الرابع
المستوى الخامس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1/18/2019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r">
              <a:defRPr sz="2400" b="0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ar-SA"/>
              <a:t>انقر فوق الأيقونة لإضافة صورة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/>
              <a:t>حرر أنماط نص الشكل الرئيسي
المستوى الثاني
المستوى الثالث
المستوى الرابع
المستوى الخامس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1/18/2019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13" Type="http://schemas.openxmlformats.org/officeDocument/2006/relationships/slideLayout" Target="../slideLayouts/slideLayout13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slideLayout" Target="../slideLayouts/slideLayout12.xml" /><Relationship Id="rId17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6" Type="http://schemas.openxmlformats.org/officeDocument/2006/relationships/slideLayout" Target="../slideLayouts/slideLayout16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5" Type="http://schemas.openxmlformats.org/officeDocument/2006/relationships/slideLayout" Target="../slideLayouts/slideLayout1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Relationship Id="rId14" Type="http://schemas.openxmlformats.org/officeDocument/2006/relationships/slideLayout" Target="../slideLayouts/slideLayout14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ar-SA"/>
              <a:t>حرر أنماط نص الشكل الرئيسي
المستوى الثاني
المستوى الثالث
المستوى الرابع
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1/18/2019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r" defTabSz="457200" rtl="1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rtl="1" eaLnBrk="1" hangingPunct="1">
        <a:defRPr>
          <a:solidFill>
            <a:schemeClr val="tx2"/>
          </a:solidFill>
        </a:defRPr>
      </a:lvl2pPr>
      <a:lvl3pPr rtl="1" eaLnBrk="1" hangingPunct="1">
        <a:defRPr>
          <a:solidFill>
            <a:schemeClr val="tx2"/>
          </a:solidFill>
        </a:defRPr>
      </a:lvl3pPr>
      <a:lvl4pPr rtl="1" eaLnBrk="1" hangingPunct="1">
        <a:defRPr>
          <a:solidFill>
            <a:schemeClr val="tx2"/>
          </a:solidFill>
        </a:defRPr>
      </a:lvl4pPr>
      <a:lvl5pPr rtl="1" eaLnBrk="1" hangingPunct="1">
        <a:defRPr>
          <a:solidFill>
            <a:schemeClr val="tx2"/>
          </a:solidFill>
        </a:defRPr>
      </a:lvl5pPr>
      <a:lvl6pPr rtl="1" eaLnBrk="1" hangingPunct="1">
        <a:defRPr>
          <a:solidFill>
            <a:schemeClr val="tx2"/>
          </a:solidFill>
        </a:defRPr>
      </a:lvl6pPr>
      <a:lvl7pPr rtl="1" eaLnBrk="1" hangingPunct="1">
        <a:defRPr>
          <a:solidFill>
            <a:schemeClr val="tx2"/>
          </a:solidFill>
        </a:defRPr>
      </a:lvl7pPr>
      <a:lvl8pPr rtl="1" eaLnBrk="1" hangingPunct="1">
        <a:defRPr>
          <a:solidFill>
            <a:schemeClr val="tx2"/>
          </a:solidFill>
        </a:defRPr>
      </a:lvl8pPr>
      <a:lvl9pPr rtl="1" eaLnBrk="1" hangingPunct="1">
        <a:defRPr>
          <a:solidFill>
            <a:schemeClr val="tx2"/>
          </a:solidFill>
        </a:defRPr>
      </a:lvl9pPr>
    </p:titleStyle>
    <p:bodyStyle>
      <a:lvl1pPr marL="342900" indent="-3429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36E2DCA6-74DE-EE46-808A-874E096F4DE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ar-SA" dirty="0"/>
              <a:t>الخصائص النمائية لمرحلة الطفولة الوسطى ودور الأسرة اتجاهها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87835EDF-4572-D74D-B5CE-9E5B6D4CF93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850310" y="5389482"/>
            <a:ext cx="7766936" cy="1096899"/>
          </a:xfrm>
        </p:spPr>
        <p:txBody>
          <a:bodyPr/>
          <a:lstStyle/>
          <a:p>
            <a:r>
              <a:rPr lang="ar-SA" dirty="0"/>
              <a:t>المرشدة الطلابية</a:t>
            </a:r>
          </a:p>
          <a:p>
            <a:r>
              <a:rPr lang="ar-SA" dirty="0"/>
              <a:t>عائشة الطخيس</a:t>
            </a:r>
          </a:p>
        </p:txBody>
      </p:sp>
    </p:spTree>
    <p:extLst>
      <p:ext uri="{BB962C8B-B14F-4D97-AF65-F5344CB8AC3E}">
        <p14:creationId xmlns:p14="http://schemas.microsoft.com/office/powerpoint/2010/main" val="28138884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FBE41BD8-0FB4-B545-AEF0-C45FE41356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/>
              <a:t>النمو الحسي(دور الأسرة)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DBDC4BFE-B224-FC4A-B864-55C7FC426F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A" dirty="0"/>
              <a:t>-توفير كراسات ملونة خاصة بالحروف وتشجيع الطفل على إستخدامها.</a:t>
            </a:r>
          </a:p>
          <a:p>
            <a:r>
              <a:rPr lang="ar-SA" dirty="0"/>
              <a:t>-تشجيع الطفل على قراءة اللوحات الإرشادية التي يشاهدها في الأماكن العامة.</a:t>
            </a:r>
          </a:p>
          <a:p>
            <a:r>
              <a:rPr lang="ar-SA" dirty="0"/>
              <a:t>-الأهتمام بأي شكوى عضوية يشتكي منها الطفل خاصه بما يتعلق بالنظر أو السمع أو النطق وأهميه التدخل المبكر في معالجتها .</a:t>
            </a:r>
          </a:p>
          <a:p>
            <a:endParaRPr lang="ar-SA" dirty="0"/>
          </a:p>
          <a:p>
            <a:endParaRPr lang="ar-SA" dirty="0"/>
          </a:p>
          <a:p>
            <a:endParaRPr lang="ar-SA" dirty="0"/>
          </a:p>
          <a:p>
            <a:r>
              <a:rPr lang="ar-SA" dirty="0"/>
              <a:t>المرشدة الطلابية:</a:t>
            </a:r>
          </a:p>
          <a:p>
            <a:r>
              <a:rPr lang="ar-SA" dirty="0"/>
              <a:t>عائشة الطخيس </a:t>
            </a:r>
          </a:p>
        </p:txBody>
      </p:sp>
    </p:spTree>
    <p:extLst>
      <p:ext uri="{BB962C8B-B14F-4D97-AF65-F5344CB8AC3E}">
        <p14:creationId xmlns:p14="http://schemas.microsoft.com/office/powerpoint/2010/main" val="287407460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8C99CF8B-76D9-A94B-958E-BBB18C18E9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/>
              <a:t>النمو الإنفعالي الوجداني(خصائصه):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BA8F1A63-8EDB-0F4E-A69F-EA4ABEA6B50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A" dirty="0"/>
              <a:t>-يميل الطفل إلى التعبيرات السارة من خلال القفز والضحك بصوت عالي .</a:t>
            </a:r>
          </a:p>
          <a:p>
            <a:r>
              <a:rPr lang="ar-SA" dirty="0"/>
              <a:t>-يعبر عن عدم سروره بالتقطيب والعبوس ويقل لجؤه إلى البكاء.</a:t>
            </a:r>
          </a:p>
          <a:p>
            <a:r>
              <a:rPr lang="ar-SA" dirty="0"/>
              <a:t>-يقلق من وقوع الفشل ويبدو عليه الخوف كأنه يدخل في لعبه تحدي مع أقرانه.</a:t>
            </a:r>
          </a:p>
          <a:p>
            <a:r>
              <a:rPr lang="ar-SA" dirty="0"/>
              <a:t>-يخاف السخرية والنقد.</a:t>
            </a:r>
          </a:p>
          <a:p>
            <a:r>
              <a:rPr lang="ar-SA" dirty="0"/>
              <a:t>-يتذوق النكتة والفكاهه .</a:t>
            </a:r>
          </a:p>
          <a:p>
            <a:r>
              <a:rPr lang="ar-SA" dirty="0"/>
              <a:t>-يبدو لديه الفضول وحب الاستطلاع.</a:t>
            </a:r>
          </a:p>
          <a:p>
            <a:endParaRPr lang="ar-SA" dirty="0"/>
          </a:p>
          <a:p>
            <a:r>
              <a:rPr lang="ar-SA" dirty="0"/>
              <a:t>المرشدة الطلابية:</a:t>
            </a:r>
          </a:p>
          <a:p>
            <a:r>
              <a:rPr lang="ar-SA" dirty="0"/>
              <a:t>عائشة الطخيس  </a:t>
            </a:r>
          </a:p>
        </p:txBody>
      </p:sp>
    </p:spTree>
    <p:extLst>
      <p:ext uri="{BB962C8B-B14F-4D97-AF65-F5344CB8AC3E}">
        <p14:creationId xmlns:p14="http://schemas.microsoft.com/office/powerpoint/2010/main" val="366423917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319C1AF7-A3F7-4C4F-892F-F98CEB4FE2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/>
              <a:t>النمو الإنفعالي الوجداني ( دور الأسرة):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CB1C9387-7DAD-4A4A-A94C-5C07F106138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A" dirty="0"/>
              <a:t>-عدم تقييد حركة الطفل.</a:t>
            </a:r>
          </a:p>
          <a:p>
            <a:r>
              <a:rPr lang="ar-SA" dirty="0"/>
              <a:t>-الإبتعاد عن المقارنات أو إذكاء أي نوع من التنافس بينه وبين إخوته أو تفضيل طفل على الأخر حتى لايصاب بالإحباط.</a:t>
            </a:r>
          </a:p>
          <a:p>
            <a:r>
              <a:rPr lang="ar-SA" dirty="0"/>
              <a:t>-التحلي بالهدوء والصبر في التعامل مع الطفل .</a:t>
            </a:r>
          </a:p>
          <a:p>
            <a:r>
              <a:rPr lang="ar-SA" dirty="0"/>
              <a:t>-إشباع حاجات الطفل من الحب والحنان والرعاية .</a:t>
            </a:r>
          </a:p>
          <a:p>
            <a:r>
              <a:rPr lang="ar-SA" dirty="0"/>
              <a:t>-تجنب الوالدين الشجار أمام الطفل.</a:t>
            </a:r>
          </a:p>
          <a:p>
            <a:endParaRPr lang="ar-SA" dirty="0"/>
          </a:p>
          <a:p>
            <a:r>
              <a:rPr lang="ar-SA" dirty="0"/>
              <a:t>المرشدة الطلابية:</a:t>
            </a:r>
          </a:p>
          <a:p>
            <a:r>
              <a:rPr lang="ar-SA" dirty="0"/>
              <a:t>عائشة الطخيس </a:t>
            </a:r>
          </a:p>
        </p:txBody>
      </p:sp>
    </p:spTree>
    <p:extLst>
      <p:ext uri="{BB962C8B-B14F-4D97-AF65-F5344CB8AC3E}">
        <p14:creationId xmlns:p14="http://schemas.microsoft.com/office/powerpoint/2010/main" val="47601410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065465FB-240D-424C-8CDE-D8A2E640EA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/>
              <a:t>النمو الاجتماعي (خصائصه):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1EF260AC-BB7A-F34D-B813-3834A2391A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488613"/>
            <a:ext cx="8596668" cy="3880773"/>
          </a:xfrm>
        </p:spPr>
        <p:txBody>
          <a:bodyPr/>
          <a:lstStyle/>
          <a:p>
            <a:r>
              <a:rPr lang="ar-SA" dirty="0"/>
              <a:t>-يتجه الطفل نحو الاستقلالية وتتسع دائرة ميوله وإتجاهاته .</a:t>
            </a:r>
          </a:p>
          <a:p>
            <a:r>
              <a:rPr lang="ar-SA" dirty="0"/>
              <a:t>-يساير المعايير التي يفرضها الأقران وتزداد حدة تأثير الجماعة في سلوكه.</a:t>
            </a:r>
          </a:p>
          <a:p>
            <a:r>
              <a:rPr lang="ar-SA" dirty="0"/>
              <a:t>-يحتك كثيراً بوسط الكبار .</a:t>
            </a:r>
          </a:p>
          <a:p>
            <a:r>
              <a:rPr lang="ar-SA" dirty="0"/>
              <a:t>-يبدي إستعداداً لتقبل آراء والديه وإخوته ويتعصب لرأيه .</a:t>
            </a:r>
          </a:p>
          <a:p>
            <a:r>
              <a:rPr lang="ar-SA" dirty="0"/>
              <a:t>-يشعر بالملكية الفردية ويضطرب سلوكه إذا حدث صراع أو معاملة خاطئة من الكبار.</a:t>
            </a:r>
          </a:p>
          <a:p>
            <a:r>
              <a:rPr lang="ar-SA" dirty="0"/>
              <a:t>-يعبر عن رأيه عندما يكلف ببعض المهام البسيطة .</a:t>
            </a:r>
          </a:p>
          <a:p>
            <a:endParaRPr lang="ar-SA" dirty="0"/>
          </a:p>
          <a:p>
            <a:r>
              <a:rPr lang="ar-SA" dirty="0"/>
              <a:t>المرشدة الطلابية:</a:t>
            </a:r>
          </a:p>
          <a:p>
            <a:r>
              <a:rPr lang="ar-SA" dirty="0"/>
              <a:t>عائشة الطخيس </a:t>
            </a:r>
          </a:p>
        </p:txBody>
      </p:sp>
    </p:spTree>
    <p:extLst>
      <p:ext uri="{BB962C8B-B14F-4D97-AF65-F5344CB8AC3E}">
        <p14:creationId xmlns:p14="http://schemas.microsoft.com/office/powerpoint/2010/main" val="167645973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EDB7BCEE-96AE-A945-AAED-8D43E25E62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/>
              <a:t>النمو الاجتماعي(دور الأسرة):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7C1C6826-5AA8-DE4C-A44D-0979F8F95F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ar-SA" dirty="0"/>
              <a:t>-الترويح عن الطفل باللعب الجماعي .</a:t>
            </a:r>
          </a:p>
          <a:p>
            <a:r>
              <a:rPr lang="ar-SA" dirty="0"/>
              <a:t>-إشباع حاجات الطفل النفسية كالحب والأمان والثقة بالنفس بعيداً عن أسلوب القسوة.</a:t>
            </a:r>
          </a:p>
          <a:p>
            <a:r>
              <a:rPr lang="ar-SA" dirty="0"/>
              <a:t>-إبعاد الطفل عن جميع مسببات التوتر والقلق .</a:t>
            </a:r>
          </a:p>
          <a:p>
            <a:r>
              <a:rPr lang="ar-SA" dirty="0"/>
              <a:t>-عدم تصحيح أخطاء الطفل أو توجيهه أمام الأخرين .</a:t>
            </a:r>
          </a:p>
          <a:p>
            <a:r>
              <a:rPr lang="ar-SA" dirty="0"/>
              <a:t>-تعويد الطفل على الإتجاهات السليمة كالتعاون والإحترام والتسامح والنظام .</a:t>
            </a:r>
          </a:p>
          <a:p>
            <a:r>
              <a:rPr lang="ar-SA" dirty="0"/>
              <a:t>-تقوية الروابط الأسرية داخل الأسرة.</a:t>
            </a:r>
          </a:p>
          <a:p>
            <a:r>
              <a:rPr lang="ar-SA" dirty="0"/>
              <a:t>-تعويد الطفل على الإعتماد على نفسه والإعتناء بمظهره ونظافته الشخصية .</a:t>
            </a:r>
          </a:p>
          <a:p>
            <a:endParaRPr lang="ar-SA" dirty="0"/>
          </a:p>
          <a:p>
            <a:r>
              <a:rPr lang="ar-SA" dirty="0"/>
              <a:t>المرشدة الطلابية:</a:t>
            </a:r>
          </a:p>
          <a:p>
            <a:r>
              <a:rPr lang="ar-SA" dirty="0"/>
              <a:t>عائشة الطخيس</a:t>
            </a:r>
          </a:p>
        </p:txBody>
      </p:sp>
    </p:spTree>
    <p:extLst>
      <p:ext uri="{BB962C8B-B14F-4D97-AF65-F5344CB8AC3E}">
        <p14:creationId xmlns:p14="http://schemas.microsoft.com/office/powerpoint/2010/main" val="109889654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C06B52E-F5D7-4249-9DFB-886703C3E3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/>
              <a:t>النمو الديني(خصائصه) :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5143B9C2-A175-6E49-894E-33CFC6E654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A" dirty="0"/>
              <a:t>-يتعلم الطفل المواد الشرعية كالقرآن الكريم والتوحيد وتهذيب السلوك.</a:t>
            </a:r>
          </a:p>
          <a:p>
            <a:r>
              <a:rPr lang="ar-SA" dirty="0"/>
              <a:t>-يتعلم الجانب العقدي بحيث تعرفه على ربه ودينه ونبيه وممارسة العبادات تدريجياً.</a:t>
            </a:r>
          </a:p>
          <a:p>
            <a:r>
              <a:rPr lang="ar-SA" dirty="0"/>
              <a:t>-يفرق بين الخظأ والصواب والحلال والحرام.</a:t>
            </a:r>
          </a:p>
          <a:p>
            <a:r>
              <a:rPr lang="ar-SA" dirty="0"/>
              <a:t>-يتعرف على قواعد السلوك الأخلاقي القائم على الإحترام المتبادل بينه وبين زملائه ومعلميه.</a:t>
            </a:r>
          </a:p>
          <a:p>
            <a:endParaRPr lang="ar-SA" dirty="0"/>
          </a:p>
          <a:p>
            <a:endParaRPr lang="ar-SA" dirty="0"/>
          </a:p>
          <a:p>
            <a:r>
              <a:rPr lang="ar-SA" dirty="0"/>
              <a:t>المرشدة الطلابية:</a:t>
            </a:r>
          </a:p>
          <a:p>
            <a:r>
              <a:rPr lang="ar-SA" dirty="0"/>
              <a:t>عائشة الطخيس </a:t>
            </a:r>
          </a:p>
        </p:txBody>
      </p:sp>
    </p:spTree>
    <p:extLst>
      <p:ext uri="{BB962C8B-B14F-4D97-AF65-F5344CB8AC3E}">
        <p14:creationId xmlns:p14="http://schemas.microsoft.com/office/powerpoint/2010/main" val="339131597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A871AA6-B832-334F-8770-70A38C395E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/>
              <a:t>النمو الديني( دور الأسرة):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F1EF9D91-E46F-474C-8732-D540ADAE85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A" dirty="0"/>
              <a:t>-تعويد الطفل على الصلاة من سن السابعة إمتثالاً لأمر النبي صلى الله عليه وسلم .</a:t>
            </a:r>
          </a:p>
          <a:p>
            <a:r>
              <a:rPr lang="ar-SA" dirty="0"/>
              <a:t>-تنمية الضمير الأخلاقي ومعايير القيم من خلال القدوة الحسنة.</a:t>
            </a:r>
          </a:p>
          <a:p>
            <a:r>
              <a:rPr lang="ar-SA" dirty="0"/>
              <a:t>-غرس الثقة في نفس الطفل ليتقبل ذاته .</a:t>
            </a:r>
          </a:p>
          <a:p>
            <a:r>
              <a:rPr lang="ar-SA" dirty="0"/>
              <a:t>-الإبتعاد عن المفاهيم الصعبة والأجابة على استفسارات الطفل الدينية بما يتناسب مع سنه .</a:t>
            </a:r>
          </a:p>
          <a:p>
            <a:r>
              <a:rPr lang="ar-SA" dirty="0"/>
              <a:t>-سرد قصص الأنبياء والرسل والصحابة على الطفل ليتعرف النماذج الصالحة .</a:t>
            </a:r>
          </a:p>
          <a:p>
            <a:endParaRPr lang="ar-SA" dirty="0"/>
          </a:p>
          <a:p>
            <a:r>
              <a:rPr lang="ar-SA" dirty="0"/>
              <a:t>المرشدة الطلابية:</a:t>
            </a:r>
          </a:p>
          <a:p>
            <a:r>
              <a:rPr lang="ar-SA" dirty="0"/>
              <a:t>عائشة الطخيس</a:t>
            </a:r>
          </a:p>
        </p:txBody>
      </p:sp>
    </p:spTree>
    <p:extLst>
      <p:ext uri="{BB962C8B-B14F-4D97-AF65-F5344CB8AC3E}">
        <p14:creationId xmlns:p14="http://schemas.microsoft.com/office/powerpoint/2010/main" val="307908684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40873A8-65C7-ED4B-BAC8-965B7B81BC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/>
              <a:t>شكراً لكم 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1D1109C1-8F77-B943-965F-AB982A0AA0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ar-SA" dirty="0"/>
          </a:p>
          <a:p>
            <a:endParaRPr lang="ar-SA" dirty="0"/>
          </a:p>
          <a:p>
            <a:endParaRPr lang="ar-SA" dirty="0"/>
          </a:p>
          <a:p>
            <a:endParaRPr lang="ar-SA" dirty="0"/>
          </a:p>
          <a:p>
            <a:endParaRPr lang="ar-SA" dirty="0"/>
          </a:p>
          <a:p>
            <a:endParaRPr lang="ar-SA" dirty="0"/>
          </a:p>
          <a:p>
            <a:endParaRPr lang="ar-SA" dirty="0"/>
          </a:p>
          <a:p>
            <a:r>
              <a:rPr lang="ar-SA" dirty="0"/>
              <a:t>المرشدة الطلابية:</a:t>
            </a:r>
          </a:p>
          <a:p>
            <a:r>
              <a:rPr lang="ar-SA" dirty="0"/>
              <a:t>عائشة الطخيس </a:t>
            </a:r>
          </a:p>
        </p:txBody>
      </p:sp>
    </p:spTree>
    <p:extLst>
      <p:ext uri="{BB962C8B-B14F-4D97-AF65-F5344CB8AC3E}">
        <p14:creationId xmlns:p14="http://schemas.microsoft.com/office/powerpoint/2010/main" val="702562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0BABD488-1DB9-BB45-B272-DA90DC5962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/>
              <a:t>النمو الجسمي</a:t>
            </a:r>
            <a:br>
              <a:rPr lang="ar-SA" dirty="0"/>
            </a:br>
            <a:r>
              <a:rPr lang="ar-SA" dirty="0"/>
              <a:t>خصائصه: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10706BF0-9790-D940-9303-665F95A37E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A" dirty="0"/>
              <a:t>-نمو بطيء لكنه مستمر فيلاحظ زيادة في طول الجسم بنسبه ٢٥٪؜.</a:t>
            </a:r>
          </a:p>
          <a:p>
            <a:r>
              <a:rPr lang="ar-SA" dirty="0"/>
              <a:t>-زيادة في طول الأطراف بنسبه ٥١٪؜.</a:t>
            </a:r>
          </a:p>
          <a:p>
            <a:r>
              <a:rPr lang="ar-SA" dirty="0"/>
              <a:t>-زيادة في الوزن ويصل حجم الرأس إلى حجم رأس الأنسان الراشد .</a:t>
            </a:r>
          </a:p>
          <a:p>
            <a:r>
              <a:rPr lang="ar-SA" dirty="0"/>
              <a:t>-ظهور الأسنان الدائمة بدل اللبنيه.</a:t>
            </a:r>
          </a:p>
          <a:p>
            <a:r>
              <a:rPr lang="ar-SA" dirty="0"/>
              <a:t>-تزايد ضغط الدم وتناقص في معدل النبض.</a:t>
            </a:r>
          </a:p>
          <a:p>
            <a:r>
              <a:rPr lang="ar-SA" dirty="0"/>
              <a:t>-يحتاج الطفل إلى فترة نوم تصل إلى(١١) ساعة في اليوم.</a:t>
            </a:r>
          </a:p>
          <a:p>
            <a:r>
              <a:rPr lang="ar-SA" dirty="0"/>
              <a:t>-يقاوم الطفل في هذه المرحلة التعب والأمراض ،إلا أنه يتعرض لبعض الامراض المعدية وهذا يؤكد ضرورة استكمال تطعيمات الطفل قبل دخول المدرسة.</a:t>
            </a:r>
          </a:p>
          <a:p>
            <a:r>
              <a:rPr lang="ar-SA" dirty="0"/>
              <a:t>المرشدة الطلابية:</a:t>
            </a:r>
          </a:p>
          <a:p>
            <a:r>
              <a:rPr lang="ar-SA" dirty="0"/>
              <a:t>عائشة الطخيس</a:t>
            </a:r>
          </a:p>
        </p:txBody>
      </p:sp>
    </p:spTree>
    <p:extLst>
      <p:ext uri="{BB962C8B-B14F-4D97-AF65-F5344CB8AC3E}">
        <p14:creationId xmlns:p14="http://schemas.microsoft.com/office/powerpoint/2010/main" val="13763959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4B678983-B9C4-1C44-8A91-A17F0C7FD8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/>
              <a:t>النمو الجسمي(دور الأسرة)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7A45A27D-EDAC-3E44-B5F3-886C5FE6EA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930400"/>
            <a:ext cx="8596668" cy="3880773"/>
          </a:xfrm>
        </p:spPr>
        <p:txBody>
          <a:bodyPr/>
          <a:lstStyle/>
          <a:p>
            <a:r>
              <a:rPr lang="ar-SA" dirty="0"/>
              <a:t>-الاهتمام بغذاء الطفل الذي يساعد على نموه الصحي السليم.</a:t>
            </a:r>
          </a:p>
          <a:p>
            <a:r>
              <a:rPr lang="ar-SA" dirty="0"/>
              <a:t>-تجنب تحميل الطفل حمولة تفوق مقدرته الجسدية وتؤثر على شكل قوامه مستقبلاً كحمل الحقائب الكبيرة الحجم.</a:t>
            </a:r>
          </a:p>
          <a:p>
            <a:r>
              <a:rPr lang="ar-SA" dirty="0"/>
              <a:t>-تعويد الطفل على النوم والإستيقاظ مبكراً.</a:t>
            </a:r>
          </a:p>
          <a:p>
            <a:r>
              <a:rPr lang="ar-SA" dirty="0"/>
              <a:t>- استكمال تطعيمات الطفل ضد الأمراض المعدية كالحصبة والجدري وغيرها.</a:t>
            </a:r>
          </a:p>
          <a:p>
            <a:endParaRPr lang="ar-SA" dirty="0"/>
          </a:p>
          <a:p>
            <a:endParaRPr lang="ar-SA" dirty="0"/>
          </a:p>
          <a:p>
            <a:r>
              <a:rPr lang="ar-SA" dirty="0"/>
              <a:t>المرشدة الطلابية:</a:t>
            </a:r>
          </a:p>
          <a:p>
            <a:r>
              <a:rPr lang="ar-SA" dirty="0"/>
              <a:t>عائشة الطخيس</a:t>
            </a:r>
          </a:p>
        </p:txBody>
      </p:sp>
    </p:spTree>
    <p:extLst>
      <p:ext uri="{BB962C8B-B14F-4D97-AF65-F5344CB8AC3E}">
        <p14:creationId xmlns:p14="http://schemas.microsoft.com/office/powerpoint/2010/main" val="28804868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3030F23C-D743-D240-B36E-9FAE62EAC0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/>
              <a:t>النمو الحركي (خصائصه):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A0B2BE78-C81A-384B-9F52-019F5BE529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2159838"/>
            <a:ext cx="8596668" cy="3880773"/>
          </a:xfrm>
        </p:spPr>
        <p:txBody>
          <a:bodyPr/>
          <a:lstStyle/>
          <a:p>
            <a:r>
              <a:rPr lang="ar-SA" dirty="0"/>
              <a:t>-نمو العضلات الكبيرة والصغيرة.</a:t>
            </a:r>
          </a:p>
          <a:p>
            <a:r>
              <a:rPr lang="ar-SA" dirty="0"/>
              <a:t>-يزداد نشاط الطفل ويتعلم المهارات الحركية اللازمة لممارسة الألعاب العادية.</a:t>
            </a:r>
          </a:p>
          <a:p>
            <a:r>
              <a:rPr lang="ar-SA" dirty="0"/>
              <a:t>-يتعلم الطفل في هذه المرحلة الكتابة والرسم.</a:t>
            </a:r>
          </a:p>
          <a:p>
            <a:r>
              <a:rPr lang="ar-SA" dirty="0"/>
              <a:t>(دور الأسرة)</a:t>
            </a:r>
          </a:p>
          <a:p>
            <a:r>
              <a:rPr lang="ar-SA" dirty="0"/>
              <a:t>مشاركة الطفل في ممارسة بعض الألعاب التي تناسب سنه وتوفير مايحتاجه من ألعاب مناسبة .</a:t>
            </a:r>
          </a:p>
          <a:p>
            <a:endParaRPr lang="ar-SA" dirty="0"/>
          </a:p>
          <a:p>
            <a:r>
              <a:rPr lang="ar-SA" dirty="0"/>
              <a:t>المرشدة الطلابية:</a:t>
            </a:r>
          </a:p>
          <a:p>
            <a:r>
              <a:rPr lang="ar-SA" dirty="0"/>
              <a:t>عائشة الطخيس </a:t>
            </a:r>
          </a:p>
        </p:txBody>
      </p:sp>
    </p:spTree>
    <p:extLst>
      <p:ext uri="{BB962C8B-B14F-4D97-AF65-F5344CB8AC3E}">
        <p14:creationId xmlns:p14="http://schemas.microsoft.com/office/powerpoint/2010/main" val="39117875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9D0282C2-7759-654E-828A-9490453328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/>
              <a:t>النمو اللغوي(خصائصة):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19DCEB4D-8905-CD4E-8788-4BCE76090E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A" dirty="0"/>
              <a:t>-يدخل الطفل المدرسة وقائمة مفرداته تضم ٢٥٠٠ كلمة .</a:t>
            </a:r>
          </a:p>
          <a:p>
            <a:r>
              <a:rPr lang="ar-SA" dirty="0"/>
              <a:t>-تعتبر هذه المرحلة مرحلة الجمل المركبة الطويلة.</a:t>
            </a:r>
          </a:p>
          <a:p>
            <a:r>
              <a:rPr lang="ar-SA" dirty="0"/>
              <a:t>-تتطور القراءة في التعرف على الجمل وربطها بمدلولاتها التشكيلية.</a:t>
            </a:r>
          </a:p>
          <a:p>
            <a:r>
              <a:rPr lang="ar-SA" dirty="0"/>
              <a:t>-يميز طفل الأول ابتدائي ٢٤٠٠ كلمة من الكلمات المشتقة ويكتشف الأخطاء.</a:t>
            </a:r>
          </a:p>
          <a:p>
            <a:r>
              <a:rPr lang="ar-SA" dirty="0"/>
              <a:t>-يستخدم الطفل أولاً الأسماء ثم الأفعال ثم الضمائر والروابط التي تربط المعاني ببعضها.</a:t>
            </a:r>
          </a:p>
          <a:p>
            <a:endParaRPr lang="ar-SA" dirty="0"/>
          </a:p>
          <a:p>
            <a:r>
              <a:rPr lang="ar-SA" dirty="0"/>
              <a:t>المرشدة الطلابية:</a:t>
            </a:r>
          </a:p>
          <a:p>
            <a:r>
              <a:rPr lang="ar-SA" dirty="0"/>
              <a:t>عائشة الطخيس </a:t>
            </a:r>
          </a:p>
        </p:txBody>
      </p:sp>
    </p:spTree>
    <p:extLst>
      <p:ext uri="{BB962C8B-B14F-4D97-AF65-F5344CB8AC3E}">
        <p14:creationId xmlns:p14="http://schemas.microsoft.com/office/powerpoint/2010/main" val="42466727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D8F3CE63-3A7E-DE46-B557-BDC80C195D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/>
              <a:t>النمو اللغوي(دور الأسرة):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26B7BD2D-46C6-5442-BDF5-FE24AFC3FE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A" dirty="0"/>
              <a:t>-التواصل المستمر مع المدرسة والمعلم ورائد الصف .</a:t>
            </a:r>
          </a:p>
          <a:p>
            <a:r>
              <a:rPr lang="ar-SA" dirty="0"/>
              <a:t>-إتباع الطرق التربوية في تعليم التلميذ نطق الحروف وكتابتها بالشكل السليم.</a:t>
            </a:r>
          </a:p>
          <a:p>
            <a:r>
              <a:rPr lang="ar-SA" dirty="0"/>
              <a:t>-إشعار المدرسة بأي مشكلة يعاني منها التلميذ دون تأخير .</a:t>
            </a:r>
          </a:p>
          <a:p>
            <a:r>
              <a:rPr lang="ar-SA" dirty="0"/>
              <a:t>-تشجيع الطفل على الكلام ومحاورته.</a:t>
            </a:r>
          </a:p>
          <a:p>
            <a:r>
              <a:rPr lang="ar-SA" dirty="0"/>
              <a:t>-تعزيز ثقة الطالب بنفسه.</a:t>
            </a:r>
          </a:p>
          <a:p>
            <a:endParaRPr lang="ar-SA" dirty="0"/>
          </a:p>
          <a:p>
            <a:r>
              <a:rPr lang="ar-SA" dirty="0"/>
              <a:t>المرشدة الطلابية:</a:t>
            </a:r>
          </a:p>
          <a:p>
            <a:r>
              <a:rPr lang="ar-SA" dirty="0"/>
              <a:t>عائشة الطخيس</a:t>
            </a:r>
          </a:p>
        </p:txBody>
      </p:sp>
    </p:spTree>
    <p:extLst>
      <p:ext uri="{BB962C8B-B14F-4D97-AF65-F5344CB8AC3E}">
        <p14:creationId xmlns:p14="http://schemas.microsoft.com/office/powerpoint/2010/main" val="14183309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AC572692-7548-624C-8D08-114BBA1517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/>
              <a:t>النمو العقلي(خصائصه):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8351D537-58A9-1042-9CF0-497E789FE7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A" dirty="0"/>
              <a:t>-يتعلم الطفل المهارات الأساسية في القراءة والكتابة والحساب.</a:t>
            </a:r>
          </a:p>
          <a:p>
            <a:r>
              <a:rPr lang="ar-SA" dirty="0"/>
              <a:t>-يطرد نمو الذكاء لدى الطفل فينتقل من مجرد التذكر إلى التذكر والفهم .</a:t>
            </a:r>
          </a:p>
          <a:p>
            <a:r>
              <a:rPr lang="ar-SA" dirty="0"/>
              <a:t>-يزداد انتباهه وتزداد حدته.</a:t>
            </a:r>
          </a:p>
          <a:p>
            <a:r>
              <a:rPr lang="ar-SA" dirty="0"/>
              <a:t>-ينمو تفكيره من التفكير الحسي إلى التفكير المجرد.</a:t>
            </a:r>
          </a:p>
          <a:p>
            <a:r>
              <a:rPr lang="ar-SA" dirty="0"/>
              <a:t>-ينمو خياله من الإبهام إلى الواقعية.</a:t>
            </a:r>
          </a:p>
          <a:p>
            <a:r>
              <a:rPr lang="ar-SA" dirty="0"/>
              <a:t>-يزداد لديه الفضول وحب الإستطلاع .</a:t>
            </a:r>
          </a:p>
          <a:p>
            <a:endParaRPr lang="ar-SA" dirty="0"/>
          </a:p>
          <a:p>
            <a:r>
              <a:rPr lang="ar-SA" dirty="0"/>
              <a:t>المرشدة الطلابية:</a:t>
            </a:r>
          </a:p>
          <a:p>
            <a:r>
              <a:rPr lang="ar-SA" dirty="0"/>
              <a:t>عائشة الطخيس</a:t>
            </a:r>
          </a:p>
        </p:txBody>
      </p:sp>
    </p:spTree>
    <p:extLst>
      <p:ext uri="{BB962C8B-B14F-4D97-AF65-F5344CB8AC3E}">
        <p14:creationId xmlns:p14="http://schemas.microsoft.com/office/powerpoint/2010/main" val="342241559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7F87E71-5405-8B4B-92B5-1C3FF7665E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/>
              <a:t>النمو العقلي(دور الأسرة):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EC7CC23F-6F9E-0B49-A202-034D81E20B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A" dirty="0"/>
              <a:t>-تزويد الطفل بمعلومات عن المدرسة قبل دخولها.</a:t>
            </a:r>
          </a:p>
          <a:p>
            <a:r>
              <a:rPr lang="ar-SA" dirty="0"/>
              <a:t>-مساعدة التلميذ على تنمية المهارات العقلية بالاجابة عن تساؤلاته بصدر رحب .</a:t>
            </a:r>
          </a:p>
          <a:p>
            <a:r>
              <a:rPr lang="ar-SA" dirty="0"/>
              <a:t>-تعزيز دور المدرسة فيما تقدمه للتلميذ من أنشطة تساهم في نموه العقلي.</a:t>
            </a:r>
          </a:p>
          <a:p>
            <a:endParaRPr lang="ar-SA" dirty="0"/>
          </a:p>
          <a:p>
            <a:endParaRPr lang="ar-SA" dirty="0"/>
          </a:p>
          <a:p>
            <a:endParaRPr lang="ar-SA" dirty="0"/>
          </a:p>
          <a:p>
            <a:r>
              <a:rPr lang="ar-SA" dirty="0"/>
              <a:t>المرشدة الطلابية:</a:t>
            </a:r>
          </a:p>
          <a:p>
            <a:r>
              <a:rPr lang="ar-SA" dirty="0"/>
              <a:t>عائشة الطخيس </a:t>
            </a:r>
          </a:p>
        </p:txBody>
      </p:sp>
    </p:spTree>
    <p:extLst>
      <p:ext uri="{BB962C8B-B14F-4D97-AF65-F5344CB8AC3E}">
        <p14:creationId xmlns:p14="http://schemas.microsoft.com/office/powerpoint/2010/main" val="167037737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0331CB8E-70DC-E44F-BC92-3A0EDA96A7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/>
              <a:t>النمو الحسي(خصائصة):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D96A386A-74EE-D141-AC17-BCCFC5AE4E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A" dirty="0"/>
              <a:t>-يدرك الطفل في هذه المرحلة  الزمن، فصول السنة،الساعة،الدقيقة،الشهور.</a:t>
            </a:r>
          </a:p>
          <a:p>
            <a:r>
              <a:rPr lang="ar-SA" dirty="0"/>
              <a:t>-يدرك الأعداد ويتعلم العمليات الحسابية.</a:t>
            </a:r>
          </a:p>
          <a:p>
            <a:r>
              <a:rPr lang="ar-SA" dirty="0"/>
              <a:t>-يدرك الألوان.</a:t>
            </a:r>
          </a:p>
          <a:p>
            <a:r>
              <a:rPr lang="ar-SA" dirty="0"/>
              <a:t>-يميز بين الحروف الهجائية ويقلد كتابتها إلا إنه يخلط في بداية الأمر بين الحروف المتشابهة (ب،ت،ث) وهكذا.</a:t>
            </a:r>
          </a:p>
          <a:p>
            <a:r>
              <a:rPr lang="ar-SA" dirty="0"/>
              <a:t>-التمييز البصري يكون ضعيفاً في تلك المرحلة.</a:t>
            </a:r>
          </a:p>
          <a:p>
            <a:r>
              <a:rPr lang="ar-SA" dirty="0"/>
              <a:t>-ينضج السمع وتصبح حاسة اللمس قوية بحيث تكون ضعف مثيلتها عند الرشد.</a:t>
            </a:r>
          </a:p>
          <a:p>
            <a:endParaRPr lang="ar-SA" dirty="0"/>
          </a:p>
          <a:p>
            <a:r>
              <a:rPr lang="ar-SA" dirty="0"/>
              <a:t>المرشدةالطلابية:</a:t>
            </a:r>
          </a:p>
          <a:p>
            <a:r>
              <a:rPr lang="ar-SA" dirty="0"/>
              <a:t>عائشة الطخيس</a:t>
            </a:r>
          </a:p>
        </p:txBody>
      </p:sp>
    </p:spTree>
    <p:extLst>
      <p:ext uri="{BB962C8B-B14F-4D97-AF65-F5344CB8AC3E}">
        <p14:creationId xmlns:p14="http://schemas.microsoft.com/office/powerpoint/2010/main" val="3722839851"/>
      </p:ext>
    </p:extLst>
  </p:cSld>
  <p:clrMapOvr>
    <a:masterClrMapping/>
  </p:clrMapOvr>
</p:sld>
</file>

<file path=ppt/theme/theme1.xml><?xml version="1.0" encoding="utf-8"?>
<a:theme xmlns:a="http://schemas.openxmlformats.org/drawingml/2006/main" name="واجهة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شاشة عريضة</PresentationFormat>
  <Slides>17</Slides>
  <Notes>0</Notes>
  <HiddenSlides>0</HiddenSlide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17</vt:i4>
      </vt:variant>
    </vt:vector>
  </HeadingPairs>
  <TitlesOfParts>
    <vt:vector size="18" baseType="lpstr">
      <vt:lpstr>واجهة</vt:lpstr>
      <vt:lpstr>الخصائص النمائية لمرحلة الطفولة الوسطى ودور الأسرة اتجاهها</vt:lpstr>
      <vt:lpstr>النمو الجسمي خصائصه:</vt:lpstr>
      <vt:lpstr>النمو الجسمي(دور الأسرة)</vt:lpstr>
      <vt:lpstr>النمو الحركي (خصائصه):</vt:lpstr>
      <vt:lpstr>النمو اللغوي(خصائصة):</vt:lpstr>
      <vt:lpstr>النمو اللغوي(دور الأسرة):</vt:lpstr>
      <vt:lpstr>النمو العقلي(خصائصه):</vt:lpstr>
      <vt:lpstr>النمو العقلي(دور الأسرة):</vt:lpstr>
      <vt:lpstr>النمو الحسي(خصائصة):</vt:lpstr>
      <vt:lpstr>النمو الحسي(دور الأسرة)</vt:lpstr>
      <vt:lpstr>النمو الإنفعالي الوجداني(خصائصه):</vt:lpstr>
      <vt:lpstr>النمو الإنفعالي الوجداني ( دور الأسرة):</vt:lpstr>
      <vt:lpstr>النمو الاجتماعي (خصائصه):</vt:lpstr>
      <vt:lpstr>النمو الاجتماعي(دور الأسرة):</vt:lpstr>
      <vt:lpstr>النمو الديني(خصائصه) :</vt:lpstr>
      <vt:lpstr>النمو الديني( دور الأسرة):</vt:lpstr>
      <vt:lpstr>شكراً لكم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الخصائص النمائية لمرحلة الطفولة الوسطى ودور الأسرة اتجاهها</dc:title>
  <dc:creator>wajd fahad</dc:creator>
  <cp:lastModifiedBy>عبدالله النويصر</cp:lastModifiedBy>
  <cp:revision>3</cp:revision>
  <dcterms:created xsi:type="dcterms:W3CDTF">2019-01-15T16:54:45Z</dcterms:created>
  <dcterms:modified xsi:type="dcterms:W3CDTF">2019-01-18T08:44:53Z</dcterms:modified>
</cp:coreProperties>
</file>